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435" r:id="rId2"/>
    <p:sldId id="441" r:id="rId3"/>
    <p:sldId id="437" r:id="rId4"/>
    <p:sldId id="445" r:id="rId5"/>
    <p:sldId id="446" r:id="rId6"/>
    <p:sldId id="447" r:id="rId7"/>
    <p:sldId id="44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216" autoAdjust="0"/>
    <p:restoredTop sz="71669" autoAdjust="0"/>
  </p:normalViewPr>
  <p:slideViewPr>
    <p:cSldViewPr snapToGrid="0">
      <p:cViewPr>
        <p:scale>
          <a:sx n="70" d="100"/>
          <a:sy n="70" d="100"/>
        </p:scale>
        <p:origin x="4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7BA2DA-643A-463C-866E-F35E694B91DA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CADDB0-2A0F-4F20-9C2F-50EEC6A37EB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3618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png>
</file>

<file path=ppt/media/image12.png>
</file>

<file path=ppt/media/image2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DB449-486F-456A-B109-598711D3768F}" type="datetimeFigureOut">
              <a:rPr lang="de-DE" smtClean="0"/>
              <a:t>07.11.16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4E32A-773C-4929-8D99-18F8AD191AE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999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320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4E32A-773C-4929-8D99-18F8AD191AE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6411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2.vml"/><Relationship Id="rId2" Type="http://schemas.openxmlformats.org/officeDocument/2006/relationships/tags" Target="../tags/tag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3.vml"/><Relationship Id="rId2" Type="http://schemas.openxmlformats.org/officeDocument/2006/relationships/tags" Target="../tags/tag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4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tags" Target="../tags/tag4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5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5.vml"/><Relationship Id="rId2" Type="http://schemas.openxmlformats.org/officeDocument/2006/relationships/tags" Target="../tags/tag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6.vml"/><Relationship Id="rId2" Type="http://schemas.openxmlformats.org/officeDocument/2006/relationships/tags" Target="../tags/tag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7.vml"/><Relationship Id="rId2" Type="http://schemas.openxmlformats.org/officeDocument/2006/relationships/tags" Target="../tags/tag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8.vml"/><Relationship Id="rId2" Type="http://schemas.openxmlformats.org/officeDocument/2006/relationships/tags" Target="../tags/tag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9.bin"/><Relationship Id="rId5" Type="http://schemas.openxmlformats.org/officeDocument/2006/relationships/image" Target="../media/image3.emf"/><Relationship Id="rId1" Type="http://schemas.openxmlformats.org/officeDocument/2006/relationships/vmlDrawing" Target="../drawings/vmlDrawing9.vml"/><Relationship Id="rId2" Type="http://schemas.openxmlformats.org/officeDocument/2006/relationships/tags" Target="../tags/tag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117599" y="2298170"/>
            <a:ext cx="8026767" cy="520700"/>
          </a:xfrm>
          <a:prstGeom prst="rect">
            <a:avLst/>
          </a:prstGeom>
        </p:spPr>
        <p:txBody>
          <a:bodyPr vert="horz" lIns="0" tIns="0" rIns="91440" bIns="0" rtlCol="0" anchor="b" anchorCtr="0">
            <a:noAutofit/>
          </a:bodyPr>
          <a:lstStyle>
            <a:lvl1pPr>
              <a:lnSpc>
                <a:spcPct val="100000"/>
              </a:lnSpc>
              <a:defRPr sz="32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/>
              </a:defRPr>
            </a:lvl1pPr>
          </a:lstStyle>
          <a:p>
            <a:r>
              <a:rPr lang="en-US" dirty="0" smtClean="0"/>
              <a:t>Das </a:t>
            </a:r>
            <a:r>
              <a:rPr lang="en-US" dirty="0" err="1" smtClean="0"/>
              <a:t>ist</a:t>
            </a:r>
            <a:r>
              <a:rPr lang="en-US" dirty="0" smtClean="0"/>
              <a:t> </a:t>
            </a:r>
            <a:r>
              <a:rPr lang="en-US" dirty="0" err="1" smtClean="0"/>
              <a:t>der</a:t>
            </a:r>
            <a:r>
              <a:rPr lang="en-US" dirty="0" smtClean="0"/>
              <a:t> </a:t>
            </a:r>
            <a:r>
              <a:rPr lang="en-US" dirty="0" err="1" smtClean="0"/>
              <a:t>Haupttitel</a:t>
            </a:r>
            <a:endParaRPr lang="de-DE" dirty="0"/>
          </a:p>
        </p:txBody>
      </p:sp>
      <p:sp>
        <p:nvSpPr>
          <p:cNvPr id="16" name="Rectangle 15"/>
          <p:cNvSpPr/>
          <p:nvPr/>
        </p:nvSpPr>
        <p:spPr>
          <a:xfrm>
            <a:off x="0" y="2857501"/>
            <a:ext cx="12192000" cy="40004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>
              <a:latin typeface="Arial Narrow" panose="020B060602020203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17599" y="2936880"/>
            <a:ext cx="8026765" cy="2184400"/>
          </a:xfrm>
          <a:prstGeom prst="rect">
            <a:avLst/>
          </a:prstGeom>
        </p:spPr>
        <p:txBody>
          <a:bodyPr vert="horz" lIns="0" tIns="0" rIns="91440" bIns="0" rtlCol="0" anchor="t" anchorCtr="0">
            <a:noAutofit/>
          </a:bodyPr>
          <a:lstStyle>
            <a:lvl1pPr>
              <a:defRPr lang="de-DE" sz="3200" b="0" baseline="0" dirty="0" smtClean="0">
                <a:solidFill>
                  <a:schemeClr val="bg1"/>
                </a:solidFill>
                <a:latin typeface="+mn-lt"/>
                <a:ea typeface="+mj-ea"/>
              </a:defRPr>
            </a:lvl1pPr>
          </a:lstStyle>
          <a:p>
            <a:pPr lvl="0">
              <a:spcBef>
                <a:spcPct val="0"/>
              </a:spcBef>
              <a:buNone/>
            </a:pPr>
            <a:r>
              <a:rPr lang="de-DE" dirty="0" smtClean="0"/>
              <a:t>Das ist der 2-zeilige Subtitel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1117600" y="5808710"/>
            <a:ext cx="7213600" cy="1016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defRPr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de-DE" dirty="0" smtClean="0"/>
              <a:t>Ort, Datum,</a:t>
            </a:r>
          </a:p>
          <a:p>
            <a:pPr lvl="0"/>
            <a:r>
              <a:rPr lang="de-DE" dirty="0" smtClean="0"/>
              <a:t>Autor</a:t>
            </a:r>
          </a:p>
          <a:p>
            <a:pPr lvl="0"/>
            <a:r>
              <a:rPr lang="de-DE" dirty="0" smtClean="0"/>
              <a:t>Status</a:t>
            </a:r>
          </a:p>
          <a:p>
            <a:pPr lvl="0"/>
            <a:endParaRPr lang="de-DE" dirty="0" smtClean="0"/>
          </a:p>
        </p:txBody>
      </p:sp>
      <p:pic>
        <p:nvPicPr>
          <p:cNvPr id="7" name="Picture 8" descr="LOGO_mast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788" y="0"/>
            <a:ext cx="2285726" cy="84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4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FE8F5-41A3-4301-A47F-31831316DC49}" type="datetime4">
              <a:rPr lang="de-DE" smtClean="0"/>
              <a:t>7. November 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554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7F9C7B1-2EC2-4381-AE6A-D48C16AF6BB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3184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EDDF41F-C0CD-4D6D-B1B8-371D59A6A59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9999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BF642D4-A5D5-48EB-8816-07EBA5FFB1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477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11C4843-1809-40E5-8578-E03375F47FB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462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83A4E86-E105-42C2-BFCD-87B6057E2C9B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3248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27DAB0F-5D0B-4037-9758-854518C8BB94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182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ADB60C92-C9DA-4155-9A8C-48BE6E17960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926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35CF49-9A73-47A7-8F65-8E7E92988D2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066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76224FF2-59FA-4BA9-B22B-606D9A3E51C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968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100313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2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tx1">
                  <a:lumMod val="85000"/>
                  <a:lumOff val="15000"/>
                </a:schemeClr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85000"/>
                  <a:lumOff val="1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85000"/>
                  <a:lumOff val="1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85000"/>
                  <a:lumOff val="1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97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A1FED02-8F29-43DF-99E3-E0A5929004F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3707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AB9FDA6-75A4-4AC5-A518-6C4F5DCE22D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0790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1D29804-6381-442D-8431-54AF06AA657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597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475A12F-773D-40F3-975C-324319C1871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824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4CA68869-28F7-4FC2-8022-69F8909D12E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6248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D26D645-7457-46F8-A8FF-6A879952E15F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14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C080181-388A-463F-B5F5-A0B0BA59107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5055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D65EB56-45A2-4D1A-9B6C-55DE4D0EDF5A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6954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DAF41A4-9F3F-4224-A411-7368417F9465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18033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6D5FE5AD-E500-4D34-9E44-6DC9EBD25FB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529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038831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428449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4235FCF-D5BC-44C9-B9DE-48EFF4593A2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269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EF625A-31C6-4C43-A417-E21D122C48C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66240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3569E491-B4C2-46B6-A237-FACFE3FBE201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5309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9B8F62F-A418-41F2-A2B8-0712C2875A7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70909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E4A0E54-2F12-40C8-9BEB-C4B6394B4ECD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0351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7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E05A7F5-773C-4881-A0C4-FD42EFE01DC0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5168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94714CE8-8790-46E3-A6C5-5A488DF231B9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60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53E987FC-42D9-453A-9633-2C730DEED79C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40278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F858E51C-64A7-4E7C-AB35-CFC5B09D3A53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422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7FDC5D2-36A7-438D-9651-EF40CEE3BFF8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7829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11200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23519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C8EDA7CF-0B25-4927-9C0E-D25F75C14022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1351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01DB4873-AA39-4F92-AC07-5D311AB9735E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0364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4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E0E188F9-1BFA-4825-9F8A-513A15D1205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8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5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627018"/>
            <a:ext cx="12192000" cy="23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67" y="452438"/>
            <a:ext cx="10938933" cy="995362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err="1" smtClean="0"/>
              <a:t>Hochschule</a:t>
            </a:r>
            <a:r>
              <a:rPr lang="en-US" dirty="0" smtClean="0"/>
              <a:t> </a:t>
            </a:r>
            <a:r>
              <a:rPr lang="en-US" dirty="0" err="1" smtClean="0"/>
              <a:t>München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B7F478BD-39EA-4984-8260-14496EFFC047}" type="datetime4">
              <a:rPr lang="de-DE" smtClean="0"/>
              <a:t>7. November 2016</a:t>
            </a:fld>
            <a:endParaRPr lang="de-DE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89467" y="1753201"/>
            <a:ext cx="11015133" cy="47593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pic>
        <p:nvPicPr>
          <p:cNvPr id="9" name="Picture 8" descr="footer.jpg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3" y="0"/>
            <a:ext cx="12190307" cy="2304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9467" y="23190"/>
            <a:ext cx="10938933" cy="26459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Aft>
                <a:spcPts val="0"/>
              </a:spcAft>
              <a:buFontTx/>
              <a:buNone/>
              <a:defRPr sz="1100" b="0" cap="none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5400000">
            <a:off x="3410480" y="6744231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rot="5400000">
            <a:off x="294746" y="6738676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 rot="5400000">
            <a:off x="11214630" y="6738674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 rot="5400000">
            <a:off x="3410480" y="6737880"/>
            <a:ext cx="225425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47152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634774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5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468" y="344169"/>
            <a:ext cx="11168124" cy="995362"/>
          </a:xfrm>
          <a:prstGeom prst="rect">
            <a:avLst/>
          </a:prstGeom>
        </p:spPr>
        <p:txBody>
          <a:bodyPr/>
          <a:lstStyle>
            <a:lvl1pPr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de-DE" dirty="0" smtClean="0"/>
              <a:t>Das ist die Standardfolie mit einer zweizeiligen Überschrift. Hier hat man einiges zu sagen.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43279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6"/>
          <p:cNvSpPr>
            <a:spLocks noGrp="1"/>
          </p:cNvSpPr>
          <p:nvPr>
            <p:ph sz="quarter" idx="13" hasCustomPrompt="1"/>
          </p:nvPr>
        </p:nvSpPr>
        <p:spPr>
          <a:xfrm>
            <a:off x="389467" y="1753201"/>
            <a:ext cx="11168125" cy="4759325"/>
          </a:xfrm>
          <a:prstGeom prst="rect">
            <a:avLst/>
          </a:prstGeom>
        </p:spPr>
        <p:txBody>
          <a:bodyPr/>
          <a:lstStyle>
            <a:lvl1pPr marL="287338" indent="-288000">
              <a:buClr>
                <a:schemeClr val="accent4"/>
              </a:buClr>
              <a:buSzPct val="150000"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540000" indent="-252000">
              <a:buClr>
                <a:schemeClr val="tx1">
                  <a:lumMod val="75000"/>
                  <a:lumOff val="25000"/>
                </a:schemeClr>
              </a:buClr>
              <a:buSzPct val="150000"/>
              <a:defRPr sz="1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792000" indent="-216000">
              <a:buClr>
                <a:schemeClr val="tx1">
                  <a:lumMod val="75000"/>
                  <a:lumOff val="25000"/>
                </a:schemeClr>
              </a:buClr>
              <a:buSzPct val="150000"/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008000" indent="-180000">
              <a:buClr>
                <a:schemeClr val="tx1">
                  <a:lumMod val="75000"/>
                  <a:lumOff val="25000"/>
                </a:schemeClr>
              </a:buClr>
              <a:buSzPct val="150000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Gliederungsebene 1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1"/>
            <a:r>
              <a:rPr lang="de-DE" dirty="0" smtClean="0"/>
              <a:t>Gliederungsebene 2</a:t>
            </a:r>
          </a:p>
          <a:p>
            <a:pPr lvl="2"/>
            <a:r>
              <a:rPr lang="de-DE" dirty="0" smtClean="0"/>
              <a:t>Gliederungsebene 3</a:t>
            </a:r>
          </a:p>
          <a:p>
            <a:pPr lvl="3"/>
            <a:r>
              <a:rPr lang="de-DE" dirty="0" smtClean="0"/>
              <a:t>Gliederungsebne 4</a:t>
            </a:r>
          </a:p>
          <a:p>
            <a:pPr lvl="3"/>
            <a:r>
              <a:rPr lang="de-DE" dirty="0" smtClean="0"/>
              <a:t>Dann ist es aber auch gut</a:t>
            </a:r>
          </a:p>
        </p:txBody>
      </p:sp>
    </p:spTree>
    <p:extLst>
      <p:ext uri="{BB962C8B-B14F-4D97-AF65-F5344CB8AC3E}">
        <p14:creationId xmlns:p14="http://schemas.microsoft.com/office/powerpoint/2010/main" val="344976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bg>
      <p:bgPr>
        <a:solidFill>
          <a:srgbClr val="6C6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774924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7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6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7575627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0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7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7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2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>
                <a:solidFill>
                  <a:schemeClr val="tx1"/>
                </a:solidFill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29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1143656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84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15"/>
          <p:cNvSpPr/>
          <p:nvPr/>
        </p:nvSpPr>
        <p:spPr>
          <a:xfrm>
            <a:off x="0" y="6680529"/>
            <a:ext cx="12192000" cy="18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1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1404600" y="6531404"/>
            <a:ext cx="711200" cy="365125"/>
          </a:xfrm>
        </p:spPr>
        <p:txBody>
          <a:bodyPr/>
          <a:lstStyle>
            <a:lvl1pPr>
              <a:defRPr sz="1000"/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389467" y="333688"/>
            <a:ext cx="10938933" cy="995362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cxnSp>
        <p:nvCxnSpPr>
          <p:cNvPr id="25" name="Straight Connector 12"/>
          <p:cNvCxnSpPr/>
          <p:nvPr/>
        </p:nvCxnSpPr>
        <p:spPr>
          <a:xfrm rot="5400000">
            <a:off x="11237342" y="6769127"/>
            <a:ext cx="180000" cy="2117"/>
          </a:xfrm>
          <a:prstGeom prst="line">
            <a:avLst/>
          </a:prstGeom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364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tags" Target="../tags/tag1.xml"/><Relationship Id="rId47" Type="http://schemas.openxmlformats.org/officeDocument/2006/relationships/oleObject" Target="../embeddings/oleObject1.bin"/><Relationship Id="rId48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theme" Target="../theme/theme1.xml"/><Relationship Id="rId45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46"/>
            </p:custDataLst>
            <p:extLst>
              <p:ext uri="{D42A27DB-BD31-4B8C-83A1-F6EECF244321}">
                <p14:modId xmlns:p14="http://schemas.microsoft.com/office/powerpoint/2010/main" val="3535664569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2" name="think-cell Folie" r:id="rId47" imgW="359" imgH="358" progId="TCLayout.ActiveDocument.1">
                  <p:embed/>
                </p:oleObj>
              </mc:Choice>
              <mc:Fallback>
                <p:oleObj name="think-cell Folie" r:id="rId47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8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6648" y="6486526"/>
            <a:ext cx="1454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de-DE" smtClean="0"/>
              <a:t>Hochschule München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04600" y="6486526"/>
            <a:ext cx="711200" cy="365125"/>
          </a:xfrm>
          <a:prstGeom prst="rect">
            <a:avLst/>
          </a:prstGeom>
        </p:spPr>
        <p:txBody>
          <a:bodyPr vert="horz" lIns="0" tIns="45720" rIns="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13282FB-536A-4491-BC5C-9B3AAEEA56EF}" type="slidenum">
              <a:rPr lang="de-DE" smtClean="0"/>
              <a:t>‹#›</a:t>
            </a:fld>
            <a:endParaRPr lang="de-DE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508710" y="6486526"/>
            <a:ext cx="2978149" cy="365125"/>
          </a:xfrm>
          <a:prstGeom prst="rect">
            <a:avLst/>
          </a:prstGeom>
        </p:spPr>
        <p:txBody>
          <a:bodyPr vert="horz" lIns="0" tIns="45720" rIns="91440" bIns="45720" rtlCol="0" anchor="b"/>
          <a:lstStyle>
            <a:lvl1pPr algn="l">
              <a:defRPr sz="11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4FF091-6AFD-46C0-A7CF-A8042EB4153F}" type="datetime4">
              <a:rPr lang="de-DE" smtClean="0"/>
              <a:t>7. November 2016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39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81" r:id="rId19"/>
    <p:sldLayoutId id="2147483682" r:id="rId20"/>
    <p:sldLayoutId id="2147483683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  <p:sldLayoutId id="2147483692" r:id="rId28"/>
    <p:sldLayoutId id="2147483694" r:id="rId29"/>
    <p:sldLayoutId id="2147483696" r:id="rId30"/>
    <p:sldLayoutId id="2147483698" r:id="rId31"/>
    <p:sldLayoutId id="2147483700" r:id="rId32"/>
    <p:sldLayoutId id="2147483702" r:id="rId33"/>
    <p:sldLayoutId id="2147483704" r:id="rId34"/>
    <p:sldLayoutId id="2147483706" r:id="rId35"/>
    <p:sldLayoutId id="2147483707" r:id="rId36"/>
    <p:sldLayoutId id="2147483708" r:id="rId37"/>
    <p:sldLayoutId id="2147483709" r:id="rId38"/>
    <p:sldLayoutId id="2147483710" r:id="rId39"/>
    <p:sldLayoutId id="2147483711" r:id="rId40"/>
    <p:sldLayoutId id="2147483712" r:id="rId41"/>
    <p:sldLayoutId id="2147483713" r:id="rId42"/>
    <p:sldLayoutId id="2147483714" r:id="rId43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hdr="0" ftr="0" dt="0"/>
  <p:txStyles>
    <p:titleStyle>
      <a:lvl1pPr algn="l" defTabSz="457200" rtl="0" eaLnBrk="1" latinLnBrk="0" hangingPunct="1">
        <a:lnSpc>
          <a:spcPts val="3000"/>
        </a:lnSpc>
        <a:spcBef>
          <a:spcPct val="0"/>
        </a:spcBef>
        <a:buNone/>
        <a:defRPr sz="2800" b="1" kern="1200">
          <a:solidFill>
            <a:schemeClr val="tx1">
              <a:lumMod val="85000"/>
              <a:lumOff val="15000"/>
            </a:schemeClr>
          </a:solidFill>
          <a:latin typeface="Arial"/>
          <a:ea typeface="+mj-ea"/>
          <a:cs typeface="Arial"/>
        </a:defRPr>
      </a:lvl1pPr>
    </p:titleStyle>
    <p:bodyStyle>
      <a:lvl1pPr marL="269875" indent="-269875" algn="l" defTabSz="457200" rtl="0" eaLnBrk="1" latinLnBrk="0" hangingPunct="1">
        <a:lnSpc>
          <a:spcPct val="100000"/>
        </a:lnSpc>
        <a:spcBef>
          <a:spcPts val="390"/>
        </a:spcBef>
        <a:spcAft>
          <a:spcPts val="780"/>
        </a:spcAft>
        <a:buClr>
          <a:schemeClr val="tx1">
            <a:lumMod val="85000"/>
            <a:lumOff val="15000"/>
          </a:schemeClr>
        </a:buClr>
        <a:buSzPct val="165000"/>
        <a:buFont typeface="Arial"/>
        <a:buChar char="■"/>
        <a:defRPr sz="16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1pPr>
      <a:lvl2pPr marL="482600" indent="-217488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2pPr>
      <a:lvl3pPr marL="6477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72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3pPr>
      <a:lvl4pPr marL="806450" indent="-216000" algn="l" defTabSz="457200" rtl="0" eaLnBrk="1" latinLnBrk="0" hangingPunct="1">
        <a:spcBef>
          <a:spcPct val="20000"/>
        </a:spcBef>
        <a:spcAft>
          <a:spcPts val="576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4pPr>
      <a:lvl5pPr marL="920750" indent="-216000" algn="l" defTabSz="534988" rtl="0" eaLnBrk="1" latinLnBrk="0" hangingPunct="1">
        <a:spcBef>
          <a:spcPct val="20000"/>
        </a:spcBef>
        <a:spcAft>
          <a:spcPts val="480"/>
        </a:spcAft>
        <a:buClr>
          <a:schemeClr val="tx1">
            <a:lumMod val="85000"/>
            <a:lumOff val="15000"/>
          </a:schemeClr>
        </a:buClr>
        <a:buSzPct val="150000"/>
        <a:buFont typeface="Lucida Grande"/>
        <a:buChar char="■"/>
        <a:defRPr sz="1400" kern="1200">
          <a:solidFill>
            <a:schemeClr val="tx1">
              <a:lumMod val="85000"/>
              <a:lumOff val="15000"/>
            </a:schemeClr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kubernetes.io/docs/getting-started-guides" TargetMode="External"/><Relationship Id="rId4" Type="http://schemas.openxmlformats.org/officeDocument/2006/relationships/hyperlink" Target="https://cloud.google.com/container-engine" TargetMode="External"/><Relationship Id="rId5" Type="http://schemas.openxmlformats.org/officeDocument/2006/relationships/hyperlink" Target="https://giantswarm.io/" TargetMode="External"/><Relationship Id="rId6" Type="http://schemas.openxmlformats.org/officeDocument/2006/relationships/hyperlink" Target="http://kubernetes.io/docs" TargetMode="External"/><Relationship Id="rId7" Type="http://schemas.openxmlformats.org/officeDocument/2006/relationships/hyperlink" Target="https://www.katacoda.com/courses/kubernete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kubernetes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shift.org/latest/getting_started/administrators.html" TargetMode="External"/><Relationship Id="rId4" Type="http://schemas.openxmlformats.org/officeDocument/2006/relationships/hyperlink" Target="https://www.openshift.com/devpreview" TargetMode="External"/><Relationship Id="rId5" Type="http://schemas.openxmlformats.org/officeDocument/2006/relationships/hyperlink" Target="https://docs.openshift.org/" TargetMode="External"/><Relationship Id="rId6" Type="http://schemas.openxmlformats.org/officeDocument/2006/relationships/hyperlink" Target="https://www.openshift.com/promotions/ebook.html" TargetMode="External"/><Relationship Id="rId7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openshift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kontena.io/" TargetMode="External"/><Relationship Id="rId4" Type="http://schemas.openxmlformats.org/officeDocument/2006/relationships/hyperlink" Target="https://www.kontena.io/docs/getting-started/installing/" TargetMode="External"/><Relationship Id="rId5" Type="http://schemas.openxmlformats.org/officeDocument/2006/relationships/hyperlink" Target="https://kontena.io/platform" TargetMode="External"/><Relationship Id="rId6" Type="http://schemas.openxmlformats.org/officeDocument/2006/relationships/hyperlink" Target="https://www.kontena.io/docs" TargetMode="External"/><Relationship Id="rId7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1</a:t>
            </a:fld>
            <a:endParaRPr lang="de-DE"/>
          </a:p>
        </p:txBody>
      </p:sp>
      <p:pic>
        <p:nvPicPr>
          <p:cNvPr id="4" name="Picture 2" descr="http://www.atbreak.com/wp-content/uploads/2012/06/over-the-clouds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508"/>
          <a:stretch/>
        </p:blipFill>
        <p:spPr bwMode="auto">
          <a:xfrm>
            <a:off x="0" y="0"/>
            <a:ext cx="12192000" cy="700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hteck 6"/>
          <p:cNvSpPr/>
          <p:nvPr/>
        </p:nvSpPr>
        <p:spPr>
          <a:xfrm>
            <a:off x="0" y="4397804"/>
            <a:ext cx="12192000" cy="2316163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7920" y="0"/>
            <a:ext cx="2384080" cy="88530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380" y="4382306"/>
            <a:ext cx="6743700" cy="21336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44968" y="5283109"/>
            <a:ext cx="21259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>
                <a:latin typeface="Source Code Pro" charset="0"/>
                <a:ea typeface="Source Code Pro" charset="0"/>
                <a:cs typeface="Source Code Pro" charset="0"/>
              </a:rPr>
              <a:t>Summary</a:t>
            </a:r>
            <a:endParaRPr lang="en-US" sz="3600" b="1" dirty="0"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4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/>
          <a:srcRect t="1141"/>
          <a:stretch/>
        </p:blipFill>
        <p:spPr>
          <a:xfrm>
            <a:off x="1190483" y="14217"/>
            <a:ext cx="10326603" cy="6843783"/>
          </a:xfrm>
          <a:prstGeom prst="rect">
            <a:avLst/>
          </a:prstGeom>
        </p:spPr>
      </p:pic>
      <p:sp>
        <p:nvSpPr>
          <p:cNvPr id="5" name="Abgerundete rechteckige Legende 4"/>
          <p:cNvSpPr/>
          <p:nvPr/>
        </p:nvSpPr>
        <p:spPr>
          <a:xfrm>
            <a:off x="76200" y="457200"/>
            <a:ext cx="1839686" cy="881743"/>
          </a:xfrm>
          <a:prstGeom prst="wedgeRoundRectCallout">
            <a:avLst>
              <a:gd name="adj1" fmla="val 78575"/>
              <a:gd name="adj2" fmla="val -155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access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outside?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76200" y="2264229"/>
            <a:ext cx="1839686" cy="881743"/>
          </a:xfrm>
          <a:prstGeom prst="wedgeRoundRectCallout">
            <a:avLst>
              <a:gd name="adj1" fmla="val 67924"/>
              <a:gd name="adj2" fmla="val -63648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expose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find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? 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351314" y="2995236"/>
            <a:ext cx="1839686" cy="881743"/>
          </a:xfrm>
          <a:prstGeom prst="wedgeRoundRectCallout">
            <a:avLst>
              <a:gd name="adj1" fmla="val 107569"/>
              <a:gd name="adj2" fmla="val -9574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execute</a:t>
            </a:r>
            <a:r>
              <a:rPr lang="de-DE" sz="1600" dirty="0" smtClean="0">
                <a:solidFill>
                  <a:schemeClr val="tx1"/>
                </a:solidFill>
              </a:rPr>
              <a:t> an </a:t>
            </a:r>
            <a:r>
              <a:rPr lang="de-DE" sz="1600" dirty="0" err="1" smtClean="0">
                <a:solidFill>
                  <a:schemeClr val="tx1"/>
                </a:solidFill>
              </a:rPr>
              <a:t>ops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component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8164286" y="2643114"/>
            <a:ext cx="1981200" cy="881743"/>
          </a:xfrm>
          <a:prstGeom prst="wedgeRoundRectCallout">
            <a:avLst>
              <a:gd name="adj1" fmla="val -79793"/>
              <a:gd name="adj2" fmla="val -82167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call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other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endpoints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resilient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responsive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9" name="Abgerundete rechteckige Legende 8"/>
          <p:cNvSpPr/>
          <p:nvPr/>
        </p:nvSpPr>
        <p:spPr>
          <a:xfrm>
            <a:off x="9949543" y="2049843"/>
            <a:ext cx="2122713" cy="881743"/>
          </a:xfrm>
          <a:prstGeom prst="wedgeRoundRectCallout">
            <a:avLst>
              <a:gd name="adj1" fmla="val -77119"/>
              <a:gd name="adj2" fmla="val -96981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detect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resolve</a:t>
            </a:r>
            <a:r>
              <a:rPr lang="de-DE" sz="1600" dirty="0" smtClean="0">
                <a:solidFill>
                  <a:schemeClr val="tx1"/>
                </a:solidFill>
              </a:rPr>
              <a:t> operational </a:t>
            </a:r>
            <a:r>
              <a:rPr lang="de-DE" sz="1600" dirty="0" err="1" smtClean="0">
                <a:solidFill>
                  <a:schemeClr val="tx1"/>
                </a:solidFill>
              </a:rPr>
              <a:t>anomalies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0" name="Abgerundete rechteckige Legende 9"/>
          <p:cNvSpPr/>
          <p:nvPr/>
        </p:nvSpPr>
        <p:spPr>
          <a:xfrm>
            <a:off x="5179644" y="206051"/>
            <a:ext cx="2558141" cy="881743"/>
          </a:xfrm>
          <a:prstGeom prst="wedgeRoundRectCallout">
            <a:avLst>
              <a:gd name="adj1" fmla="val -6153"/>
              <a:gd name="adj2" fmla="val 25740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cluster-</a:t>
            </a:r>
            <a:r>
              <a:rPr lang="de-DE" sz="1600" dirty="0" err="1" smtClean="0">
                <a:solidFill>
                  <a:schemeClr val="tx1"/>
                </a:solidFill>
              </a:rPr>
              <a:t>wide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configuration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and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consensus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9172200" y="3579511"/>
            <a:ext cx="2686801" cy="1103236"/>
          </a:xfrm>
          <a:prstGeom prst="wedgeRoundRectCallout">
            <a:avLst>
              <a:gd name="adj1" fmla="val -68735"/>
              <a:gd name="adj2" fmla="val 35120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run</a:t>
            </a:r>
            <a:r>
              <a:rPr lang="de-DE" sz="1600" dirty="0" smtClean="0">
                <a:solidFill>
                  <a:schemeClr val="tx1"/>
                </a:solidFill>
              </a:rPr>
              <a:t> (</a:t>
            </a:r>
            <a:r>
              <a:rPr lang="de-DE" sz="1600" dirty="0" err="1" smtClean="0">
                <a:solidFill>
                  <a:schemeClr val="tx1"/>
                </a:solidFill>
              </a:rPr>
              <a:t>containerized</a:t>
            </a:r>
            <a:r>
              <a:rPr lang="de-DE" sz="1600" dirty="0" smtClean="0">
                <a:solidFill>
                  <a:schemeClr val="tx1"/>
                </a:solidFill>
              </a:rPr>
              <a:t>) </a:t>
            </a:r>
            <a:r>
              <a:rPr lang="de-DE" sz="1600" dirty="0" err="1" smtClean="0">
                <a:solidFill>
                  <a:schemeClr val="tx1"/>
                </a:solidFill>
              </a:rPr>
              <a:t>applications</a:t>
            </a:r>
            <a:r>
              <a:rPr lang="de-DE" sz="1600" dirty="0" smtClean="0">
                <a:solidFill>
                  <a:schemeClr val="tx1"/>
                </a:solidFill>
              </a:rPr>
              <a:t> on a </a:t>
            </a:r>
            <a:r>
              <a:rPr lang="de-DE" sz="1600" dirty="0" err="1" smtClean="0">
                <a:solidFill>
                  <a:schemeClr val="tx1"/>
                </a:solidFill>
              </a:rPr>
              <a:t>cluster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  <a:br>
              <a:rPr lang="de-DE" sz="1600" dirty="0" smtClean="0">
                <a:solidFill>
                  <a:schemeClr val="tx1"/>
                </a:solidFill>
              </a:rPr>
            </a:br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automate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standard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operations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procedures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218699" y="4996315"/>
            <a:ext cx="2470071" cy="1306514"/>
          </a:xfrm>
          <a:prstGeom prst="wedgeRoundRectCallout">
            <a:avLst>
              <a:gd name="adj1" fmla="val 59666"/>
              <a:gd name="adj2" fmla="val -37079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provide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the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right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resources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container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execution</a:t>
            </a:r>
            <a:r>
              <a:rPr lang="de-DE" sz="1600" dirty="0" smtClean="0">
                <a:solidFill>
                  <a:schemeClr val="tx1"/>
                </a:solidFill>
              </a:rPr>
              <a:t>? (e.g. </a:t>
            </a:r>
            <a:r>
              <a:rPr lang="de-DE" sz="1600" dirty="0" err="1" smtClean="0">
                <a:solidFill>
                  <a:schemeClr val="tx1"/>
                </a:solidFill>
              </a:rPr>
              <a:t>for</a:t>
            </a:r>
            <a:r>
              <a:rPr lang="de-DE" sz="1600" dirty="0" smtClean="0">
                <a:solidFill>
                  <a:schemeClr val="tx1"/>
                </a:solidFill>
              </a:rPr>
              <a:t> high </a:t>
            </a:r>
            <a:r>
              <a:rPr lang="de-DE" sz="1600" dirty="0" err="1" smtClean="0">
                <a:solidFill>
                  <a:schemeClr val="tx1"/>
                </a:solidFill>
              </a:rPr>
              <a:t>utilization</a:t>
            </a:r>
            <a:r>
              <a:rPr lang="de-DE" sz="16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8677884" y="4835147"/>
            <a:ext cx="3116787" cy="598486"/>
          </a:xfrm>
          <a:prstGeom prst="wedgeRoundRectCallout">
            <a:avLst>
              <a:gd name="adj1" fmla="val -45507"/>
              <a:gd name="adj2" fmla="val 94053"/>
              <a:gd name="adj3" fmla="val 16667"/>
            </a:avLst>
          </a:prstGeom>
          <a:solidFill>
            <a:srgbClr val="FFFFCC"/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DE" sz="1600" dirty="0" err="1" smtClean="0">
                <a:solidFill>
                  <a:schemeClr val="tx1"/>
                </a:solidFill>
              </a:rPr>
              <a:t>How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to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decouple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from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physical</a:t>
            </a:r>
            <a:r>
              <a:rPr lang="de-DE" sz="1600" dirty="0" smtClean="0">
                <a:solidFill>
                  <a:schemeClr val="tx1"/>
                </a:solidFill>
              </a:rPr>
              <a:t> </a:t>
            </a:r>
            <a:r>
              <a:rPr lang="de-DE" sz="1600" dirty="0" err="1" smtClean="0">
                <a:solidFill>
                  <a:schemeClr val="tx1"/>
                </a:solidFill>
              </a:rPr>
              <a:t>hardware</a:t>
            </a:r>
            <a:r>
              <a:rPr lang="de-DE" sz="1600" dirty="0" smtClean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610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BCCEB8C-0C59-3646-8774-4E9611D20F23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105" y="-2086"/>
            <a:ext cx="10638095" cy="675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Kubernetes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4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030327"/>
            <a:ext cx="6056288" cy="5482200"/>
          </a:xfrm>
        </p:spPr>
        <p:txBody>
          <a:bodyPr/>
          <a:lstStyle/>
          <a:p>
            <a:r>
              <a:rPr lang="en-US" sz="1800" b="1" dirty="0" smtClean="0"/>
              <a:t>Metadata</a:t>
            </a:r>
          </a:p>
          <a:p>
            <a:pPr lvl="1"/>
            <a:r>
              <a:rPr lang="en-US" sz="1600" dirty="0" smtClean="0"/>
              <a:t>Website: </a:t>
            </a:r>
            <a:r>
              <a:rPr lang="en-US" sz="1600" dirty="0">
                <a:hlinkClick r:id="rId2"/>
              </a:rPr>
              <a:t>http://</a:t>
            </a:r>
            <a:r>
              <a:rPr lang="en-US" sz="1600" dirty="0" smtClean="0">
                <a:hlinkClick r:id="rId2"/>
              </a:rPr>
              <a:t>kubernetes.io</a:t>
            </a:r>
            <a:endParaRPr lang="en-US" sz="1600" dirty="0" smtClean="0"/>
          </a:p>
          <a:p>
            <a:pPr lvl="1"/>
            <a:r>
              <a:rPr lang="en-US" sz="1600" dirty="0" smtClean="0"/>
              <a:t>Initiator: Google</a:t>
            </a:r>
          </a:p>
          <a:p>
            <a:pPr lvl="1"/>
            <a:r>
              <a:rPr lang="en-US" sz="1600" dirty="0" smtClean="0"/>
              <a:t>In production use at: </a:t>
            </a:r>
            <a:r>
              <a:rPr lang="en-US" sz="1600" dirty="0" err="1" smtClean="0"/>
              <a:t>Pokemon</a:t>
            </a:r>
            <a:r>
              <a:rPr lang="en-US" sz="1600" dirty="0" smtClean="0"/>
              <a:t> Go, NYT, Google, </a:t>
            </a:r>
            <a:r>
              <a:rPr lang="mr-IN" sz="1600" dirty="0" smtClean="0"/>
              <a:t>…</a:t>
            </a:r>
            <a:endParaRPr lang="en-US" sz="1600" dirty="0" smtClean="0"/>
          </a:p>
          <a:p>
            <a:r>
              <a:rPr lang="en-US" sz="1800" b="1" dirty="0" smtClean="0"/>
              <a:t>Basic abstractions</a:t>
            </a:r>
            <a:r>
              <a:rPr lang="en-US" sz="1800" dirty="0" smtClean="0"/>
              <a:t>: Pods, Deployments, </a:t>
            </a:r>
            <a:r>
              <a:rPr lang="en-US" sz="1800" dirty="0" err="1" smtClean="0"/>
              <a:t>ReplicaSets</a:t>
            </a:r>
            <a:r>
              <a:rPr lang="en-US" sz="1800" dirty="0" smtClean="0"/>
              <a:t>, Service, </a:t>
            </a:r>
            <a:r>
              <a:rPr lang="en-US" sz="1800" dirty="0" err="1" smtClean="0"/>
              <a:t>ConfigMaps</a:t>
            </a:r>
            <a:r>
              <a:rPr lang="en-US" sz="1800" dirty="0" smtClean="0"/>
              <a:t>, Ingress</a:t>
            </a:r>
          </a:p>
          <a:p>
            <a:r>
              <a:rPr lang="en-US" sz="1800" b="1" dirty="0" smtClean="0"/>
              <a:t>How to get a running cluster</a:t>
            </a:r>
          </a:p>
          <a:p>
            <a:pPr lvl="1"/>
            <a:r>
              <a:rPr lang="en-US" sz="1600" dirty="0" smtClean="0"/>
              <a:t>Overview: </a:t>
            </a:r>
            <a:r>
              <a:rPr lang="en-US" sz="1600" dirty="0" smtClean="0">
                <a:hlinkClick r:id="rId3"/>
              </a:rPr>
              <a:t>http</a:t>
            </a:r>
            <a:r>
              <a:rPr lang="en-US" sz="1600" dirty="0">
                <a:hlinkClick r:id="rId3"/>
              </a:rPr>
              <a:t>://</a:t>
            </a:r>
            <a:r>
              <a:rPr lang="en-US" sz="1600" dirty="0" smtClean="0">
                <a:hlinkClick r:id="rId3"/>
              </a:rPr>
              <a:t>kubernetes.io/docs/getting-started-guides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Google Container Engine: </a:t>
            </a:r>
            <a:r>
              <a:rPr lang="en-US" sz="1600" dirty="0" smtClean="0">
                <a:hlinkClick r:id="rId4"/>
              </a:rPr>
              <a:t>https</a:t>
            </a:r>
            <a:r>
              <a:rPr lang="en-US" sz="1600" dirty="0">
                <a:hlinkClick r:id="rId4"/>
              </a:rPr>
              <a:t>://</a:t>
            </a:r>
            <a:r>
              <a:rPr lang="en-US" sz="1600" dirty="0" smtClean="0">
                <a:hlinkClick r:id="rId4"/>
              </a:rPr>
              <a:t>cloud.google.com/container-engine</a:t>
            </a:r>
            <a:r>
              <a:rPr lang="en-US" sz="1600" dirty="0" smtClean="0"/>
              <a:t> </a:t>
            </a:r>
            <a:endParaRPr lang="en-US" sz="1600" dirty="0"/>
          </a:p>
          <a:p>
            <a:pPr lvl="1"/>
            <a:r>
              <a:rPr lang="en-US" sz="1600" dirty="0" smtClean="0"/>
              <a:t>Giant Swarm: </a:t>
            </a:r>
            <a:r>
              <a:rPr lang="en-US" sz="1600" dirty="0" smtClean="0">
                <a:hlinkClick r:id="rId5"/>
              </a:rPr>
              <a:t>https</a:t>
            </a:r>
            <a:r>
              <a:rPr lang="en-US" sz="1600" dirty="0">
                <a:hlinkClick r:id="rId5"/>
              </a:rPr>
              <a:t>://</a:t>
            </a:r>
            <a:r>
              <a:rPr lang="en-US" sz="1600" dirty="0" smtClean="0">
                <a:hlinkClick r:id="rId5"/>
              </a:rPr>
              <a:t>giantswarm.io</a:t>
            </a:r>
            <a:r>
              <a:rPr lang="en-US" sz="1600" dirty="0" smtClean="0"/>
              <a:t> </a:t>
            </a:r>
          </a:p>
          <a:p>
            <a:r>
              <a:rPr lang="en-US" sz="1800" b="1" dirty="0"/>
              <a:t>Where to </a:t>
            </a:r>
            <a:r>
              <a:rPr lang="en-US" sz="1800" b="1" dirty="0" smtClean="0"/>
              <a:t>start</a:t>
            </a:r>
          </a:p>
          <a:p>
            <a:pPr lvl="1"/>
            <a:r>
              <a:rPr lang="en-US" sz="1600" dirty="0"/>
              <a:t>Kubernetes Docs: </a:t>
            </a:r>
            <a:r>
              <a:rPr lang="en-US" sz="1600" dirty="0">
                <a:hlinkClick r:id="rId6"/>
              </a:rPr>
              <a:t>http://</a:t>
            </a:r>
            <a:r>
              <a:rPr lang="en-US" sz="1600" dirty="0" smtClean="0">
                <a:hlinkClick r:id="rId6"/>
              </a:rPr>
              <a:t>kubernetes.io/docs</a:t>
            </a:r>
            <a:r>
              <a:rPr lang="en-US" sz="1600" dirty="0" smtClean="0"/>
              <a:t> </a:t>
            </a:r>
          </a:p>
          <a:p>
            <a:pPr lvl="1"/>
            <a:r>
              <a:rPr lang="en-US" sz="1600" dirty="0" err="1" smtClean="0"/>
              <a:t>Katacoda</a:t>
            </a:r>
            <a:r>
              <a:rPr lang="en-US" sz="1600" dirty="0"/>
              <a:t> Kubernetes Lab: </a:t>
            </a:r>
            <a:r>
              <a:rPr lang="en-US" sz="1600" dirty="0">
                <a:hlinkClick r:id="rId7"/>
              </a:rPr>
              <a:t>https://</a:t>
            </a:r>
            <a:r>
              <a:rPr lang="en-US" sz="1600" dirty="0" smtClean="0">
                <a:hlinkClick r:id="rId7"/>
              </a:rPr>
              <a:t>www.katacoda.com/courses/kubernetes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sp>
        <p:nvSpPr>
          <p:cNvPr id="5" name="Rechteck 3"/>
          <p:cNvSpPr/>
          <p:nvPr/>
        </p:nvSpPr>
        <p:spPr>
          <a:xfrm>
            <a:off x="6690578" y="2971483"/>
            <a:ext cx="5083628" cy="3069871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6" name="Abgerundetes Rechteck 4"/>
          <p:cNvSpPr/>
          <p:nvPr/>
        </p:nvSpPr>
        <p:spPr>
          <a:xfrm>
            <a:off x="6936482" y="3436984"/>
            <a:ext cx="1871330" cy="1562987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7" name="Rechteck 5"/>
          <p:cNvSpPr/>
          <p:nvPr/>
        </p:nvSpPr>
        <p:spPr>
          <a:xfrm>
            <a:off x="7223561" y="4011143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8" name="Rechteck 6"/>
          <p:cNvSpPr/>
          <p:nvPr/>
        </p:nvSpPr>
        <p:spPr>
          <a:xfrm>
            <a:off x="7223561" y="4468342"/>
            <a:ext cx="1297172" cy="36150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Container</a:t>
            </a:r>
          </a:p>
        </p:txBody>
      </p:sp>
      <p:sp>
        <p:nvSpPr>
          <p:cNvPr id="9" name="Textfeld 7"/>
          <p:cNvSpPr txBox="1"/>
          <p:nvPr/>
        </p:nvSpPr>
        <p:spPr>
          <a:xfrm>
            <a:off x="7574629" y="3546119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>
                <a:solidFill>
                  <a:schemeClr val="bg1"/>
                </a:solidFill>
              </a:rPr>
              <a:t>Pod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0" name="Ellipse 8"/>
          <p:cNvSpPr/>
          <p:nvPr/>
        </p:nvSpPr>
        <p:spPr>
          <a:xfrm>
            <a:off x="7211697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1" name="Gerader Verbinder 10"/>
          <p:cNvCxnSpPr>
            <a:stCxn id="12" idx="4"/>
          </p:cNvCxnSpPr>
          <p:nvPr/>
        </p:nvCxnSpPr>
        <p:spPr>
          <a:xfrm>
            <a:off x="7360553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hteck 13"/>
          <p:cNvSpPr/>
          <p:nvPr/>
        </p:nvSpPr>
        <p:spPr>
          <a:xfrm>
            <a:off x="7175713" y="3317369"/>
            <a:ext cx="1392865" cy="2392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sp>
        <p:nvSpPr>
          <p:cNvPr id="13" name="Ellipse 14"/>
          <p:cNvSpPr/>
          <p:nvPr/>
        </p:nvSpPr>
        <p:spPr>
          <a:xfrm>
            <a:off x="7740472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4" name="Gerader Verbinder 15"/>
          <p:cNvCxnSpPr>
            <a:stCxn id="18" idx="4"/>
          </p:cNvCxnSpPr>
          <p:nvPr/>
        </p:nvCxnSpPr>
        <p:spPr>
          <a:xfrm>
            <a:off x="7889328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Ellipse 16"/>
          <p:cNvSpPr/>
          <p:nvPr/>
        </p:nvSpPr>
        <p:spPr>
          <a:xfrm>
            <a:off x="8275179" y="2838904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6" name="Gerader Verbinder 17"/>
          <p:cNvCxnSpPr>
            <a:stCxn id="20" idx="4"/>
          </p:cNvCxnSpPr>
          <p:nvPr/>
        </p:nvCxnSpPr>
        <p:spPr>
          <a:xfrm>
            <a:off x="8424035" y="3136616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Zylinder 18"/>
          <p:cNvSpPr/>
          <p:nvPr/>
        </p:nvSpPr>
        <p:spPr>
          <a:xfrm>
            <a:off x="7266090" y="5332408"/>
            <a:ext cx="1222744" cy="627323"/>
          </a:xfrm>
          <a:prstGeom prst="can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18" name="Gerade Verbindung mit Pfeil 20"/>
          <p:cNvCxnSpPr>
            <a:stCxn id="8" idx="2"/>
            <a:endCxn id="22" idx="1"/>
          </p:cNvCxnSpPr>
          <p:nvPr/>
        </p:nvCxnSpPr>
        <p:spPr>
          <a:xfrm>
            <a:off x="7872147" y="4999971"/>
            <a:ext cx="5315" cy="332437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feld 22"/>
          <p:cNvSpPr txBox="1"/>
          <p:nvPr/>
        </p:nvSpPr>
        <p:spPr>
          <a:xfrm>
            <a:off x="7720468" y="3314711"/>
            <a:ext cx="317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IP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0" name="Textfeld 23"/>
          <p:cNvSpPr txBox="1"/>
          <p:nvPr/>
        </p:nvSpPr>
        <p:spPr>
          <a:xfrm>
            <a:off x="7574629" y="5563668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Volume</a:t>
            </a:r>
            <a:endParaRPr lang="de-DE" sz="1100" dirty="0"/>
          </a:p>
        </p:txBody>
      </p:sp>
      <p:sp>
        <p:nvSpPr>
          <p:cNvPr id="21" name="Textfeld 24"/>
          <p:cNvSpPr txBox="1"/>
          <p:nvPr/>
        </p:nvSpPr>
        <p:spPr>
          <a:xfrm>
            <a:off x="7139178" y="2858725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2" name="Textfeld 26"/>
          <p:cNvSpPr txBox="1"/>
          <p:nvPr/>
        </p:nvSpPr>
        <p:spPr>
          <a:xfrm>
            <a:off x="7667953" y="2851469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3" name="Textfeld 27"/>
          <p:cNvSpPr txBox="1"/>
          <p:nvPr/>
        </p:nvSpPr>
        <p:spPr>
          <a:xfrm>
            <a:off x="8202660" y="2862321"/>
            <a:ext cx="4427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>
                <a:solidFill>
                  <a:schemeClr val="bg1"/>
                </a:solidFill>
              </a:rPr>
              <a:t>Port</a:t>
            </a:r>
            <a:endParaRPr lang="de-DE" sz="1100" dirty="0">
              <a:solidFill>
                <a:schemeClr val="bg1"/>
              </a:solidFill>
            </a:endParaRPr>
          </a:p>
        </p:txBody>
      </p:sp>
      <p:sp>
        <p:nvSpPr>
          <p:cNvPr id="24" name="Ellipse 51"/>
          <p:cNvSpPr/>
          <p:nvPr/>
        </p:nvSpPr>
        <p:spPr>
          <a:xfrm>
            <a:off x="7721250" y="1194919"/>
            <a:ext cx="297712" cy="297712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 err="1" smtClean="0"/>
          </a:p>
        </p:txBody>
      </p:sp>
      <p:cxnSp>
        <p:nvCxnSpPr>
          <p:cNvPr id="25" name="Gerader Verbinder 52"/>
          <p:cNvCxnSpPr/>
          <p:nvPr/>
        </p:nvCxnSpPr>
        <p:spPr>
          <a:xfrm>
            <a:off x="7870106" y="1492631"/>
            <a:ext cx="1" cy="287079"/>
          </a:xfrm>
          <a:prstGeom prst="line">
            <a:avLst/>
          </a:prstGeom>
          <a:ln w="31750" cmpd="sng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Abgerundetes Rechteck 28"/>
          <p:cNvSpPr/>
          <p:nvPr/>
        </p:nvSpPr>
        <p:spPr>
          <a:xfrm>
            <a:off x="6948644" y="1645639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Service</a:t>
            </a:r>
          </a:p>
        </p:txBody>
      </p:sp>
      <p:sp>
        <p:nvSpPr>
          <p:cNvPr id="27" name="Textfeld 54"/>
          <p:cNvSpPr txBox="1"/>
          <p:nvPr/>
        </p:nvSpPr>
        <p:spPr>
          <a:xfrm>
            <a:off x="7982264" y="1210315"/>
            <a:ext cx="9685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smtClean="0"/>
              <a:t>DNS-Name</a:t>
            </a:r>
            <a:endParaRPr lang="de-DE" sz="1200" dirty="0"/>
          </a:p>
        </p:txBody>
      </p:sp>
      <p:cxnSp>
        <p:nvCxnSpPr>
          <p:cNvPr id="28" name="Gerade Verbindung mit Pfeil 56"/>
          <p:cNvCxnSpPr>
            <a:stCxn id="32" idx="2"/>
            <a:endCxn id="18" idx="0"/>
          </p:cNvCxnSpPr>
          <p:nvPr/>
        </p:nvCxnSpPr>
        <p:spPr>
          <a:xfrm>
            <a:off x="7884309" y="2342071"/>
            <a:ext cx="5019" cy="496833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hteck 62"/>
          <p:cNvSpPr/>
          <p:nvPr/>
        </p:nvSpPr>
        <p:spPr>
          <a:xfrm rot="16200000">
            <a:off x="6287893" y="4053532"/>
            <a:ext cx="1297172" cy="255461"/>
          </a:xfrm>
          <a:prstGeom prst="rect">
            <a:avLst/>
          </a:prstGeom>
          <a:solidFill>
            <a:srgbClr val="FFFFCC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Label: &lt;K,V&gt;</a:t>
            </a:r>
          </a:p>
        </p:txBody>
      </p:sp>
      <p:sp>
        <p:nvSpPr>
          <p:cNvPr id="30" name="Abgerundetes Rechteck 63"/>
          <p:cNvSpPr/>
          <p:nvPr/>
        </p:nvSpPr>
        <p:spPr>
          <a:xfrm>
            <a:off x="9787464" y="3915151"/>
            <a:ext cx="1871330" cy="696432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Replica</a:t>
            </a:r>
            <a:r>
              <a:rPr lang="de-DE" dirty="0"/>
              <a:t/>
            </a:r>
            <a:br>
              <a:rPr lang="de-DE" dirty="0"/>
            </a:br>
            <a:r>
              <a:rPr lang="de-DE" dirty="0"/>
              <a:t>Sets</a:t>
            </a:r>
          </a:p>
        </p:txBody>
      </p:sp>
      <p:cxnSp>
        <p:nvCxnSpPr>
          <p:cNvPr id="31" name="Gerade Verbindung mit Pfeil 65"/>
          <p:cNvCxnSpPr/>
          <p:nvPr/>
        </p:nvCxnSpPr>
        <p:spPr>
          <a:xfrm flipH="1" flipV="1">
            <a:off x="8807812" y="4263067"/>
            <a:ext cx="979652" cy="300"/>
          </a:xfrm>
          <a:prstGeom prst="straightConnector1">
            <a:avLst/>
          </a:prstGeom>
          <a:ln w="31750" cmpd="sng">
            <a:solidFill>
              <a:schemeClr val="tx2"/>
            </a:solidFill>
            <a:headEnd w="lg" len="med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feld 30"/>
          <p:cNvSpPr txBox="1"/>
          <p:nvPr/>
        </p:nvSpPr>
        <p:spPr>
          <a:xfrm>
            <a:off x="7877462" y="2429326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3" name="Textfeld 31"/>
          <p:cNvSpPr txBox="1"/>
          <p:nvPr/>
        </p:nvSpPr>
        <p:spPr>
          <a:xfrm>
            <a:off x="8967163" y="4298605"/>
            <a:ext cx="7473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 smtClean="0"/>
              <a:t>Selector</a:t>
            </a:r>
            <a:endParaRPr lang="de-DE" sz="1200" dirty="0"/>
          </a:p>
        </p:txBody>
      </p:sp>
      <p:sp>
        <p:nvSpPr>
          <p:cNvPr id="34" name="Rechteck 9"/>
          <p:cNvSpPr/>
          <p:nvPr/>
        </p:nvSpPr>
        <p:spPr>
          <a:xfrm>
            <a:off x="10092289" y="2970538"/>
            <a:ext cx="18718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err="1" smtClean="0"/>
              <a:t>Deployment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14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OpenShift</a:t>
            </a:r>
            <a:r>
              <a:rPr lang="en-US" dirty="0" smtClean="0"/>
              <a:t> v3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5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7" y="987553"/>
            <a:ext cx="6202879" cy="5524974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 smtClean="0"/>
              <a:t>Website: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www.openshift.org</a:t>
            </a:r>
            <a:endParaRPr lang="en-US" dirty="0" smtClean="0"/>
          </a:p>
          <a:p>
            <a:pPr lvl="1"/>
            <a:r>
              <a:rPr lang="en-US" dirty="0" smtClean="0"/>
              <a:t>Initiator: </a:t>
            </a:r>
            <a:r>
              <a:rPr lang="en-US" dirty="0" err="1" smtClean="0"/>
              <a:t>RedHat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 production use at: </a:t>
            </a:r>
            <a:r>
              <a:rPr lang="en-US" dirty="0" err="1" smtClean="0"/>
              <a:t>ReHat</a:t>
            </a:r>
            <a:endParaRPr lang="en-US" dirty="0" smtClean="0"/>
          </a:p>
          <a:p>
            <a:r>
              <a:rPr lang="en-US" b="1" dirty="0" smtClean="0"/>
              <a:t>Basic abstractions: </a:t>
            </a:r>
            <a:r>
              <a:rPr lang="en-US" dirty="0" smtClean="0"/>
              <a:t>Kubernetes abstractions </a:t>
            </a:r>
            <a:br>
              <a:rPr lang="en-US" dirty="0" smtClean="0"/>
            </a:br>
            <a:r>
              <a:rPr lang="en-US" dirty="0" smtClean="0"/>
              <a:t>+ Route, </a:t>
            </a:r>
            <a:r>
              <a:rPr lang="en-US" dirty="0" err="1" smtClean="0"/>
              <a:t>ImageStream</a:t>
            </a:r>
            <a:r>
              <a:rPr lang="en-US" dirty="0" smtClean="0"/>
              <a:t>, Build, Template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 smtClean="0"/>
              <a:t>Private cluster: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docs.openshift.org/latest/getting_started/</a:t>
            </a:r>
            <a:br>
              <a:rPr lang="en-US" dirty="0" smtClean="0">
                <a:hlinkClick r:id="rId3"/>
              </a:rPr>
            </a:br>
            <a:r>
              <a:rPr lang="en-US" dirty="0" smtClean="0">
                <a:hlinkClick r:id="rId3"/>
              </a:rPr>
              <a:t>administrators.html</a:t>
            </a:r>
            <a:endParaRPr lang="en-US" dirty="0" smtClean="0"/>
          </a:p>
          <a:p>
            <a:pPr lvl="1"/>
            <a:r>
              <a:rPr lang="en-US" dirty="0" smtClean="0"/>
              <a:t>Public cluster: 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www.openshift.com/devpreview</a:t>
            </a:r>
            <a:r>
              <a:rPr lang="en-US" dirty="0"/>
              <a:t> </a:t>
            </a:r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5"/>
              </a:rPr>
              <a:t>https://docs.openshift.org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www.openshift.com/promotions/ebook.html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2346" y="1538796"/>
            <a:ext cx="5599654" cy="3984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8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Sneak Preview: </a:t>
            </a:r>
            <a:r>
              <a:rPr lang="en-US" dirty="0" err="1" smtClean="0"/>
              <a:t>Kontena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6</a:t>
            </a:fld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89468" y="1339531"/>
            <a:ext cx="5828964" cy="5172995"/>
          </a:xfrm>
        </p:spPr>
        <p:txBody>
          <a:bodyPr/>
          <a:lstStyle/>
          <a:p>
            <a:r>
              <a:rPr lang="en-US" b="1" dirty="0" smtClean="0"/>
              <a:t>Metadata</a:t>
            </a:r>
          </a:p>
          <a:p>
            <a:pPr lvl="1"/>
            <a:r>
              <a:rPr lang="en-US" dirty="0"/>
              <a:t>Website: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kontena.io</a:t>
            </a:r>
            <a:endParaRPr lang="en-US" dirty="0" smtClean="0"/>
          </a:p>
          <a:p>
            <a:pPr lvl="1"/>
            <a:r>
              <a:rPr lang="en-US" dirty="0" smtClean="0"/>
              <a:t>Initiator:  </a:t>
            </a:r>
            <a:r>
              <a:rPr lang="en-US" dirty="0" err="1" smtClean="0"/>
              <a:t>Kontena</a:t>
            </a:r>
            <a:r>
              <a:rPr lang="en-US" dirty="0" smtClean="0"/>
              <a:t>, Inc.</a:t>
            </a:r>
          </a:p>
          <a:p>
            <a:pPr lvl="1"/>
            <a:r>
              <a:rPr lang="en-US" dirty="0" smtClean="0"/>
              <a:t>In production use at: ?</a:t>
            </a:r>
            <a:endParaRPr lang="en-US" dirty="0"/>
          </a:p>
          <a:p>
            <a:r>
              <a:rPr lang="en-US" b="1" dirty="0"/>
              <a:t>Basic </a:t>
            </a:r>
            <a:r>
              <a:rPr lang="en-US" b="1" dirty="0" smtClean="0"/>
              <a:t>abstractions</a:t>
            </a:r>
            <a:r>
              <a:rPr lang="en-US" dirty="0" smtClean="0"/>
              <a:t>: </a:t>
            </a:r>
            <a:r>
              <a:rPr lang="en-US" dirty="0" err="1" smtClean="0"/>
              <a:t>LoadBalancer</a:t>
            </a:r>
            <a:r>
              <a:rPr lang="en-US" dirty="0" smtClean="0"/>
              <a:t>, Application, Service, Grid.</a:t>
            </a:r>
            <a:endParaRPr lang="en-US" dirty="0"/>
          </a:p>
          <a:p>
            <a:r>
              <a:rPr lang="en-US" b="1" dirty="0"/>
              <a:t>How to get a running </a:t>
            </a:r>
            <a:r>
              <a:rPr lang="en-US" b="1" dirty="0" smtClean="0"/>
              <a:t>cluster</a:t>
            </a:r>
          </a:p>
          <a:p>
            <a:pPr lvl="1"/>
            <a:r>
              <a:rPr lang="en-US" dirty="0">
                <a:hlinkClick r:id="rId4"/>
              </a:rPr>
              <a:t>https://www.kontena.io/docs</a:t>
            </a:r>
            <a:r>
              <a:rPr lang="en-US" dirty="0" smtClean="0">
                <a:hlinkClick r:id="rId4"/>
              </a:rPr>
              <a:t>/</a:t>
            </a:r>
            <a:br>
              <a:rPr lang="en-US" dirty="0" smtClean="0">
                <a:hlinkClick r:id="rId4"/>
              </a:rPr>
            </a:br>
            <a:r>
              <a:rPr lang="en-US" dirty="0" smtClean="0">
                <a:hlinkClick r:id="rId4"/>
              </a:rPr>
              <a:t>getting-started/installing/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b="1" dirty="0"/>
              <a:t>Where to </a:t>
            </a:r>
            <a:r>
              <a:rPr lang="en-US" b="1" dirty="0" smtClean="0"/>
              <a:t>start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kontena.io/platform</a:t>
            </a:r>
            <a:endParaRPr lang="en-US" dirty="0" smtClean="0"/>
          </a:p>
          <a:p>
            <a:pPr lvl="1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www.kontena.io/docs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8431" y="692194"/>
            <a:ext cx="5970521" cy="596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13282FB-536A-4491-BC5C-9B3AAEEA56EF}" type="slidenum">
              <a:rPr lang="de-DE" smtClean="0"/>
              <a:t>7</a:t>
            </a:fld>
            <a:endParaRPr lang="de-DE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 hard!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0"/>
            <a:ext cx="613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13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qaware-folienmaster-1.01">
  <a:themeElements>
    <a:clrScheme name="QAware_Colors">
      <a:dk1>
        <a:srgbClr val="000000"/>
      </a:dk1>
      <a:lt1>
        <a:sysClr val="window" lastClr="FFFFFF"/>
      </a:lt1>
      <a:dk2>
        <a:srgbClr val="666666"/>
      </a:dk2>
      <a:lt2>
        <a:srgbClr val="D2D2D2"/>
      </a:lt2>
      <a:accent1>
        <a:srgbClr val="B34316"/>
      </a:accent1>
      <a:accent2>
        <a:srgbClr val="C84B23"/>
      </a:accent2>
      <a:accent3>
        <a:srgbClr val="CC4B29"/>
      </a:accent3>
      <a:accent4>
        <a:srgbClr val="386B9B"/>
      </a:accent4>
      <a:accent5>
        <a:srgbClr val="619CBB"/>
      </a:accent5>
      <a:accent6>
        <a:srgbClr val="B1D5E3"/>
      </a:accent6>
      <a:hlink>
        <a:srgbClr val="11365A"/>
      </a:hlink>
      <a:folHlink>
        <a:srgbClr val="B2B2B2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/>
        </a:solidFill>
        <a:ln>
          <a:solidFill>
            <a:schemeClr val="accent4"/>
          </a:solidFill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 cmpd="sng">
          <a:solidFill>
            <a:schemeClr val="tx2"/>
          </a:solidFill>
          <a:headEnd w="lg" len="med"/>
          <a:tailEnd type="triangle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1093</TotalTime>
  <Words>261</Words>
  <Application>Microsoft Macintosh PowerPoint</Application>
  <PresentationFormat>Widescreen</PresentationFormat>
  <Paragraphs>70</Paragraphs>
  <Slides>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 Narrow</vt:lpstr>
      <vt:lpstr>Calibri</vt:lpstr>
      <vt:lpstr>Lucida Grande</vt:lpstr>
      <vt:lpstr>Source Code Pro</vt:lpstr>
      <vt:lpstr>qaware-folienmaster-1.01</vt:lpstr>
      <vt:lpstr>think-cell Folie</vt:lpstr>
      <vt:lpstr>PowerPoint Presentation</vt:lpstr>
      <vt:lpstr>PowerPoint Presentation</vt:lpstr>
      <vt:lpstr>PowerPoint Presentation</vt:lpstr>
      <vt:lpstr>Sneak Preview: Kubernetes</vt:lpstr>
      <vt:lpstr>Sneak Preview: OpenShift v3</vt:lpstr>
      <vt:lpstr>Sneak Preview: Kontena</vt:lpstr>
      <vt:lpstr>Play hard!</vt:lpstr>
    </vt:vector>
  </TitlesOfParts>
  <Company>QAware GmbH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von Kommunikationssystemen im Internet</dc:title>
  <dc:creator>Christine Kantsperger</dc:creator>
  <cp:lastModifiedBy>Josef Adersberger</cp:lastModifiedBy>
  <cp:revision>539</cp:revision>
  <dcterms:created xsi:type="dcterms:W3CDTF">2014-10-08T07:51:16Z</dcterms:created>
  <dcterms:modified xsi:type="dcterms:W3CDTF">2016-11-07T07:10:44Z</dcterms:modified>
</cp:coreProperties>
</file>